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7" r:id="rId5"/>
    <p:sldId id="260" r:id="rId6"/>
    <p:sldId id="293" r:id="rId7"/>
    <p:sldId id="281" r:id="rId8"/>
    <p:sldId id="283" r:id="rId9"/>
    <p:sldId id="291" r:id="rId10"/>
    <p:sldId id="290" r:id="rId11"/>
    <p:sldId id="266" r:id="rId12"/>
    <p:sldId id="292" r:id="rId13"/>
    <p:sldId id="28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BFD2-73DF-4F08-8583-146B6FDC258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8161-B581-4AF9-B18F-6267497C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67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Bucharest emulsion group along the time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 smtClean="0"/>
              <a:t>we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1990 - 2000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EMU-01 collaboration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100 scientists, 20 institutions and 12 countries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88" y="3352800"/>
            <a:ext cx="8229600" cy="3505200"/>
          </a:xfrm>
        </p:spPr>
        <p:txBody>
          <a:bodyPr>
            <a:normAutofit fontScale="40000" lnSpcReduction="20000"/>
          </a:bodyPr>
          <a:lstStyle/>
          <a:p>
            <a:endParaRPr lang="en-US" sz="2300" dirty="0"/>
          </a:p>
          <a:p>
            <a:r>
              <a:rPr lang="en-US" sz="3800" dirty="0"/>
              <a:t>Complex Analysis of Au Interactions with Photo-Emulsion Nuclei at 10.7 </a:t>
            </a:r>
            <a:r>
              <a:rPr lang="en-US" sz="3800" dirty="0" err="1"/>
              <a:t>GeV</a:t>
            </a:r>
            <a:r>
              <a:rPr lang="en-US" sz="3800" dirty="0"/>
              <a:t>/nucleon within the framework of Cascade and </a:t>
            </a:r>
            <a:r>
              <a:rPr lang="en-US" sz="3800" dirty="0" err="1"/>
              <a:t>Fritiof</a:t>
            </a:r>
            <a:r>
              <a:rPr lang="en-US" sz="3800" dirty="0"/>
              <a:t> models</a:t>
            </a:r>
          </a:p>
          <a:p>
            <a:r>
              <a:rPr lang="en-US" sz="3800" dirty="0" smtClean="0"/>
              <a:t>Angular </a:t>
            </a:r>
            <a:r>
              <a:rPr lang="en-US" sz="3800" dirty="0"/>
              <a:t>distributions of light projectile fragments in deep inelastic </a:t>
            </a:r>
            <a:r>
              <a:rPr lang="en-US" sz="3800" dirty="0" err="1"/>
              <a:t>Pb</a:t>
            </a:r>
            <a:r>
              <a:rPr lang="en-US" sz="3800" dirty="0"/>
              <a:t> + </a:t>
            </a:r>
            <a:r>
              <a:rPr lang="en-US" sz="3800" dirty="0" err="1"/>
              <a:t>Em</a:t>
            </a:r>
            <a:r>
              <a:rPr lang="en-US" sz="3800" dirty="0"/>
              <a:t> interactions at 160 A </a:t>
            </a:r>
            <a:r>
              <a:rPr lang="en-US" sz="3800" dirty="0" err="1" smtClean="0"/>
              <a:t>GeV</a:t>
            </a:r>
            <a:endParaRPr lang="en-US" sz="3800" dirty="0" smtClean="0"/>
          </a:p>
          <a:p>
            <a:r>
              <a:rPr lang="en-US" sz="3800" dirty="0"/>
              <a:t> Nuclear Effect in Higher Dimensional Factorial Moment Analysis of 16O-, 32S-, &amp; 197Au-Em interaction data at 200, 60 and 11GeV/c</a:t>
            </a:r>
            <a:endParaRPr lang="en-US" sz="3800" dirty="0" smtClean="0"/>
          </a:p>
          <a:p>
            <a:r>
              <a:rPr lang="en-US" sz="3800" dirty="0"/>
              <a:t>Limiting fragmentation in Oxygen Induced Emulsion Interactions at 14.6, 60 and 200 A </a:t>
            </a:r>
            <a:r>
              <a:rPr lang="en-US" sz="3800" dirty="0" err="1" smtClean="0"/>
              <a:t>GeV</a:t>
            </a:r>
            <a:endParaRPr lang="en-US" sz="3800" dirty="0" smtClean="0"/>
          </a:p>
          <a:p>
            <a:r>
              <a:rPr lang="en-US" sz="3800" dirty="0"/>
              <a:t>Rapidity Densities and their Fluctuations in Central 200 A </a:t>
            </a:r>
            <a:r>
              <a:rPr lang="en-US" sz="3800" dirty="0" err="1"/>
              <a:t>GeV</a:t>
            </a:r>
            <a:r>
              <a:rPr lang="en-US" sz="3800" dirty="0"/>
              <a:t> </a:t>
            </a:r>
            <a:r>
              <a:rPr lang="en-US" sz="3800" dirty="0" smtClean="0"/>
              <a:t>S </a:t>
            </a:r>
            <a:r>
              <a:rPr lang="en-US" sz="3800" baseline="30000" dirty="0" smtClean="0"/>
              <a:t>32 </a:t>
            </a:r>
            <a:r>
              <a:rPr lang="en-US" sz="3800" dirty="0" smtClean="0"/>
              <a:t>Interactions </a:t>
            </a:r>
            <a:r>
              <a:rPr lang="en-US" sz="3800" dirty="0"/>
              <a:t>with </a:t>
            </a:r>
            <a:r>
              <a:rPr lang="en-US" sz="3800" dirty="0" err="1" smtClean="0"/>
              <a:t>Ag,Br</a:t>
            </a:r>
            <a:r>
              <a:rPr lang="en-US" sz="3800" dirty="0" smtClean="0"/>
              <a:t> nuclei.</a:t>
            </a:r>
          </a:p>
          <a:p>
            <a:r>
              <a:rPr lang="en-US" sz="3800" dirty="0"/>
              <a:t>Helium Production in 10.7 A </a:t>
            </a:r>
            <a:r>
              <a:rPr lang="en-US" sz="3800" dirty="0" err="1"/>
              <a:t>GeV</a:t>
            </a:r>
            <a:r>
              <a:rPr lang="en-US" sz="3800" dirty="0"/>
              <a:t> Au Induced Nucleus-Nucleus </a:t>
            </a:r>
            <a:r>
              <a:rPr lang="en-US" sz="3800" dirty="0" smtClean="0"/>
              <a:t>Collisions</a:t>
            </a:r>
          </a:p>
          <a:p>
            <a:r>
              <a:rPr lang="en-US" sz="3800" dirty="0"/>
              <a:t>On the Production of Slow Particles in High Energy Heavy Ion </a:t>
            </a:r>
            <a:r>
              <a:rPr lang="en-US" sz="3800" dirty="0" smtClean="0"/>
              <a:t>Collisions</a:t>
            </a:r>
          </a:p>
          <a:p>
            <a:r>
              <a:rPr lang="en-US" sz="3800" dirty="0" smtClean="0"/>
              <a:t>Rapidity </a:t>
            </a:r>
            <a:r>
              <a:rPr lang="en-US" sz="3800" dirty="0"/>
              <a:t>density distribution in O16, Si28, Au197 and Pb208 induced heavy ion interactions at 4 -200 A </a:t>
            </a:r>
            <a:r>
              <a:rPr lang="en-US" sz="3800" dirty="0" err="1" smtClean="0"/>
              <a:t>GeV</a:t>
            </a:r>
            <a:endParaRPr lang="en-US" sz="3800" dirty="0" smtClean="0"/>
          </a:p>
          <a:p>
            <a:r>
              <a:rPr lang="en-US" sz="3800" dirty="0"/>
              <a:t> Bounce-off in 197Au Induced Collisions with Ag(Br) Nuclei at 116 A </a:t>
            </a:r>
            <a:r>
              <a:rPr lang="en-US" sz="3800" dirty="0" err="1" smtClean="0"/>
              <a:t>GeV</a:t>
            </a:r>
            <a:r>
              <a:rPr lang="en-US" sz="3800" dirty="0" smtClean="0"/>
              <a:t>/c</a:t>
            </a:r>
          </a:p>
          <a:p>
            <a:r>
              <a:rPr lang="en-US" sz="3800" dirty="0"/>
              <a:t>Fragmentation and </a:t>
            </a:r>
            <a:r>
              <a:rPr lang="en-US" sz="3800" dirty="0" err="1"/>
              <a:t>Multifragmentation</a:t>
            </a:r>
            <a:r>
              <a:rPr lang="en-US" sz="3800" dirty="0"/>
              <a:t> of 10.6 A </a:t>
            </a:r>
            <a:r>
              <a:rPr lang="en-US" sz="3800" dirty="0" err="1"/>
              <a:t>GeV</a:t>
            </a:r>
            <a:r>
              <a:rPr lang="en-US" sz="3800" dirty="0"/>
              <a:t> Gold Nuclei</a:t>
            </a:r>
          </a:p>
          <a:p>
            <a:endParaRPr lang="en-US" sz="3800" dirty="0"/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286555"/>
            <a:ext cx="2008457" cy="19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1995-2002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Project  </a:t>
            </a:r>
            <a:r>
              <a:rPr lang="en-US" sz="3200" i="1" dirty="0" smtClean="0"/>
              <a:t>Cascade</a:t>
            </a:r>
            <a:br>
              <a:rPr lang="en-US" sz="3200" i="1" dirty="0" smtClean="0"/>
            </a:br>
            <a:r>
              <a:rPr lang="en-US" sz="1400" i="1" dirty="0" smtClean="0"/>
              <a:t>(ERAU – Florida, LBL-Berkeley, </a:t>
            </a:r>
            <a:r>
              <a:rPr lang="en-US" sz="1400" i="1" dirty="0" err="1" smtClean="0"/>
              <a:t>Philipps</a:t>
            </a:r>
            <a:r>
              <a:rPr lang="en-US" sz="1400" i="1" dirty="0" smtClean="0"/>
              <a:t>-University Marburg</a:t>
            </a:r>
            <a:r>
              <a:rPr lang="en-US" sz="1400" i="1" dirty="0" smtClean="0"/>
              <a:t>, ISS-Bucharest)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28644"/>
          </a:xfrm>
        </p:spPr>
        <p:txBody>
          <a:bodyPr>
            <a:noAutofit/>
          </a:bodyPr>
          <a:lstStyle/>
          <a:p>
            <a:r>
              <a:rPr lang="en-US" sz="1400" dirty="0" smtClean="0"/>
              <a:t>Scanning </a:t>
            </a:r>
            <a:r>
              <a:rPr lang="en-US" sz="1400" dirty="0"/>
              <a:t>and measurement of an emulsion stack exposed to a 1.8 </a:t>
            </a:r>
            <a:r>
              <a:rPr lang="en-US" sz="1400" dirty="0" smtClean="0"/>
              <a:t>A  </a:t>
            </a:r>
            <a:r>
              <a:rPr lang="en-US" sz="1400" dirty="0" err="1" smtClean="0"/>
              <a:t>GeV</a:t>
            </a:r>
            <a:r>
              <a:rPr lang="en-US" sz="1400" dirty="0" smtClean="0"/>
              <a:t> </a:t>
            </a:r>
            <a:r>
              <a:rPr lang="en-US" sz="1400" dirty="0"/>
              <a:t>40Ar beam from Lawrence Berkeley Laboratory’s </a:t>
            </a:r>
            <a:r>
              <a:rPr lang="en-US" sz="1400" dirty="0" err="1"/>
              <a:t>Bevatron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Modeling </a:t>
            </a:r>
            <a:r>
              <a:rPr lang="en-US" sz="1400" dirty="0"/>
              <a:t>of a 1.8 A </a:t>
            </a:r>
            <a:r>
              <a:rPr lang="en-US" sz="1400" dirty="0" err="1"/>
              <a:t>GeV</a:t>
            </a:r>
            <a:r>
              <a:rPr lang="en-US" sz="1400" dirty="0"/>
              <a:t> 40Ar beam on cylindrically </a:t>
            </a:r>
            <a:r>
              <a:rPr lang="en-US" sz="1400" dirty="0" smtClean="0"/>
              <a:t> symmetric  segments   </a:t>
            </a:r>
            <a:r>
              <a:rPr lang="en-US" sz="1400" dirty="0"/>
              <a:t>of Cu targets</a:t>
            </a:r>
            <a:endParaRPr lang="en-US" sz="1400" dirty="0" smtClean="0"/>
          </a:p>
          <a:p>
            <a:r>
              <a:rPr lang="en-US" sz="1400" dirty="0" smtClean="0"/>
              <a:t>Monte-Carlo  simulations based on a  </a:t>
            </a:r>
            <a:r>
              <a:rPr lang="en-US" sz="1600" dirty="0" smtClean="0"/>
              <a:t>transport</a:t>
            </a:r>
            <a:r>
              <a:rPr lang="en-US" sz="1400" dirty="0" smtClean="0"/>
              <a:t> code, itself built upon the results of the emulsions experiment.</a:t>
            </a:r>
          </a:p>
          <a:p>
            <a:r>
              <a:rPr lang="en-US" sz="1400" dirty="0" smtClean="0"/>
              <a:t>1.8 </a:t>
            </a:r>
            <a:r>
              <a:rPr lang="en-US" sz="1400" dirty="0"/>
              <a:t>A </a:t>
            </a:r>
            <a:r>
              <a:rPr lang="en-US" sz="1400" dirty="0" err="1"/>
              <a:t>GeV</a:t>
            </a:r>
            <a:r>
              <a:rPr lang="en-US" sz="1400" dirty="0"/>
              <a:t> </a:t>
            </a:r>
            <a:r>
              <a:rPr lang="en-US" sz="1400" dirty="0" smtClean="0"/>
              <a:t>40Ar beam </a:t>
            </a:r>
            <a:r>
              <a:rPr lang="en-US" sz="1400" dirty="0"/>
              <a:t>on a native copper </a:t>
            </a:r>
            <a:r>
              <a:rPr lang="en-US" sz="1400" dirty="0" smtClean="0"/>
              <a:t>target.  24Na-production </a:t>
            </a:r>
            <a:r>
              <a:rPr lang="en-US" sz="1400" dirty="0"/>
              <a:t>provides an unusual and extremely useful </a:t>
            </a:r>
            <a:r>
              <a:rPr lang="en-US" sz="1400" dirty="0" smtClean="0"/>
              <a:t>form  of </a:t>
            </a:r>
            <a:r>
              <a:rPr lang="en-US" sz="1400" dirty="0" err="1"/>
              <a:t>calorimetery</a:t>
            </a:r>
            <a:r>
              <a:rPr lang="en-US" sz="1400" dirty="0"/>
              <a:t> where the total amount of 24Na produced in a target segment is a direct</a:t>
            </a:r>
          </a:p>
          <a:p>
            <a:pPr marL="0" indent="0">
              <a:buNone/>
            </a:pPr>
            <a:r>
              <a:rPr lang="en-US" sz="1400" dirty="0" smtClean="0"/>
              <a:t>        function </a:t>
            </a:r>
            <a:r>
              <a:rPr lang="en-US" sz="1400" dirty="0"/>
              <a:t>of the cumulative (target) interactions with relativistic (projectile) primaries </a:t>
            </a:r>
            <a:r>
              <a:rPr lang="en-US" sz="1400" dirty="0" smtClean="0"/>
              <a:t>and </a:t>
            </a:r>
            <a:r>
              <a:rPr lang="en-US" sz="1400" dirty="0" err="1" smtClean="0"/>
              <a:t>secondaries</a:t>
            </a:r>
            <a:r>
              <a:rPr lang="en-US" sz="1400" dirty="0"/>
              <a:t>. </a:t>
            </a:r>
          </a:p>
          <a:p>
            <a:r>
              <a:rPr lang="en-US" sz="1400" dirty="0" smtClean="0"/>
              <a:t>Evaluation of  </a:t>
            </a:r>
            <a:r>
              <a:rPr lang="en-US" sz="1400" i="1" dirty="0" smtClean="0"/>
              <a:t>R =ActivitySegment</a:t>
            </a:r>
            <a:r>
              <a:rPr lang="en-US" sz="1400" dirty="0" smtClean="0"/>
              <a:t>2/Activity Segment 1 in  the  experiment and in Monte Carlo simulations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7" y="4351384"/>
            <a:ext cx="2233612" cy="24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9403" y="3900244"/>
            <a:ext cx="2233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Basic </a:t>
            </a:r>
            <a:r>
              <a:rPr lang="en-US" sz="1400" b="1" dirty="0" smtClean="0"/>
              <a:t>Experimental Setup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31" y="4351384"/>
            <a:ext cx="2267562" cy="24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93" y="4351384"/>
            <a:ext cx="1956654" cy="2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01" y="4350306"/>
            <a:ext cx="2430852" cy="24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6169" y="3900244"/>
            <a:ext cx="242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Impact" pitchFamily="34" charset="0"/>
                <a:cs typeface="Arial" pitchFamily="34" charset="0"/>
              </a:rPr>
              <a:t>Cascade development in cylindrical target</a:t>
            </a:r>
            <a:endParaRPr lang="en-US" sz="1200" dirty="0"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4972" y="3869466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R- values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42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2002   -  </a:t>
            </a:r>
            <a:r>
              <a:rPr lang="en-US" sz="2400" dirty="0" smtClean="0">
                <a:solidFill>
                  <a:srgbClr val="FF0000"/>
                </a:solidFill>
              </a:rPr>
              <a:t>2013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Becquerel  Project  JINR  ( </a:t>
            </a:r>
            <a:r>
              <a:rPr lang="en-US" sz="2400" dirty="0" err="1" smtClean="0"/>
              <a:t>Dubna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14" y="1600200"/>
            <a:ext cx="8229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Irradiation </a:t>
            </a:r>
            <a:r>
              <a:rPr lang="en-US" sz="2400" dirty="0"/>
              <a:t>of emulsions in beams of relativistic nuclei </a:t>
            </a:r>
            <a:endParaRPr lang="en-US" sz="2400" dirty="0" smtClean="0"/>
          </a:p>
          <a:p>
            <a:r>
              <a:rPr lang="en-US" sz="2400" dirty="0" smtClean="0"/>
              <a:t>Study of the </a:t>
            </a:r>
            <a:r>
              <a:rPr lang="en-US" sz="2400" dirty="0"/>
              <a:t>processes of relativistic </a:t>
            </a:r>
            <a:r>
              <a:rPr lang="en-US" sz="2400" dirty="0" smtClean="0"/>
              <a:t>fragmentation of </a:t>
            </a:r>
            <a:r>
              <a:rPr lang="en-US" sz="2400" dirty="0"/>
              <a:t>light radioactive and stable nuclei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Investigation of light nuclei clustering in relativistic </a:t>
            </a:r>
            <a:r>
              <a:rPr lang="en-US" sz="2400" dirty="0" err="1" smtClean="0"/>
              <a:t>multifragmentation</a:t>
            </a:r>
            <a:r>
              <a:rPr lang="en-US" sz="2400" dirty="0" smtClean="0"/>
              <a:t> processes</a:t>
            </a:r>
          </a:p>
          <a:p>
            <a:r>
              <a:rPr lang="en-US" sz="2400" dirty="0" smtClean="0"/>
              <a:t>Clustering in relativistic  dissociation of different nuclei</a:t>
            </a:r>
          </a:p>
        </p:txBody>
      </p:sp>
      <p:pic>
        <p:nvPicPr>
          <p:cNvPr id="4" name="Picture 2" descr="C:\Users\Maria\Desktop\ub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76598"/>
            <a:ext cx="3886200" cy="27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\Desktop\Pa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6598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3235234"/>
            <a:ext cx="301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collaboration team at the</a:t>
            </a:r>
          </a:p>
          <a:p>
            <a:r>
              <a:rPr lang="en-US" dirty="0" smtClean="0"/>
              <a:t> High Energy Laboratory - JINR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4431" y="3235235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leader</a:t>
            </a:r>
          </a:p>
          <a:p>
            <a:r>
              <a:rPr lang="en-US" dirty="0" err="1" smtClean="0"/>
              <a:t>P.I.Zarubin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7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Institute of Space Science – Bucharest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 descr="C:\Users\Maria\Desktop\Ile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" y="4121504"/>
            <a:ext cx="2590800" cy="19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aria\Desktop\A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78" y="4048399"/>
            <a:ext cx="2133600" cy="21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20" y="4162333"/>
            <a:ext cx="2502760" cy="19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spacescience.ro/img/co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7" y="1981200"/>
            <a:ext cx="2541781" cy="1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1376289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Castellar" pitchFamily="18" charset="0"/>
                <a:ea typeface="Kozuka Mincho Pr6N M" pitchFamily="18" charset="-128"/>
              </a:rPr>
              <a:t>The </a:t>
            </a:r>
            <a:r>
              <a:rPr lang="en-US" sz="2800" smtClean="0">
                <a:latin typeface="Castellar" pitchFamily="18" charset="0"/>
                <a:ea typeface="Kozuka Mincho Pr6N M" pitchFamily="18" charset="-128"/>
              </a:rPr>
              <a:t>  team </a:t>
            </a:r>
            <a:endParaRPr lang="en-US" sz="2800" dirty="0">
              <a:latin typeface="Castellar" pitchFamily="18" charset="0"/>
              <a:ea typeface="Kozuka Mincho Pr6N M" pitchFamily="18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9" y="1981200"/>
            <a:ext cx="2589757" cy="1929032"/>
          </a:xfrm>
        </p:spPr>
      </p:pic>
    </p:spTree>
    <p:extLst>
      <p:ext uri="{BB962C8B-B14F-4D97-AF65-F5344CB8AC3E}">
        <p14:creationId xmlns:p14="http://schemas.microsoft.com/office/powerpoint/2010/main" val="118325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Fotografii\2013.05\Amsterdam\Amsterdam 4\IMG_9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1000"/>
            <a:ext cx="7832725" cy="58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81067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49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share these thoughts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23266"/>
          </a:xfrm>
        </p:spPr>
        <p:txBody>
          <a:bodyPr/>
          <a:lstStyle/>
          <a:p>
            <a:r>
              <a:rPr lang="en-US" dirty="0" err="1" smtClean="0"/>
              <a:t>Milla</a:t>
            </a:r>
            <a:r>
              <a:rPr lang="en-US" dirty="0" smtClean="0"/>
              <a:t> </a:t>
            </a:r>
            <a:r>
              <a:rPr lang="en-US" dirty="0" err="1"/>
              <a:t>Baldo</a:t>
            </a:r>
            <a:r>
              <a:rPr lang="en-US" dirty="0"/>
              <a:t> </a:t>
            </a:r>
            <a:r>
              <a:rPr lang="en-US" dirty="0" err="1" smtClean="0"/>
              <a:t>Ceolin</a:t>
            </a:r>
            <a:r>
              <a:rPr lang="en-US" dirty="0" smtClean="0"/>
              <a:t> </a:t>
            </a:r>
            <a:r>
              <a:rPr lang="en-US" b="1" dirty="0" smtClean="0"/>
              <a:t>THE </a:t>
            </a:r>
            <a:r>
              <a:rPr lang="en-US" b="1" dirty="0"/>
              <a:t>DISCREET CHARM OF </a:t>
            </a:r>
            <a:r>
              <a:rPr lang="en-US" b="1" dirty="0" smtClean="0"/>
              <a:t>THE  NUCLEAR </a:t>
            </a:r>
            <a:r>
              <a:rPr lang="en-US" b="1" dirty="0"/>
              <a:t>EMULSION ERA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810000"/>
            <a:ext cx="8610600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Maria\Desktop\733885_518607148228974_2989613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911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laboratory </a:t>
            </a:r>
            <a:r>
              <a:rPr lang="en-US" sz="4000" dirty="0"/>
              <a:t>of cosmic rays was</a:t>
            </a:r>
            <a:br>
              <a:rPr lang="en-US" sz="4000" dirty="0"/>
            </a:br>
            <a:r>
              <a:rPr lang="en-US" sz="4000" dirty="0"/>
              <a:t>one of the laboratories  of the  Institute of Atomic Physics , </a:t>
            </a:r>
            <a:r>
              <a:rPr lang="en-US" sz="4000" dirty="0" smtClean="0"/>
              <a:t>which was created </a:t>
            </a:r>
            <a:r>
              <a:rPr lang="en-US" sz="4000" dirty="0"/>
              <a:t>in 1956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2302753"/>
            <a:ext cx="4114800" cy="3348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                 </a:t>
            </a:r>
            <a:r>
              <a:rPr lang="en-US" dirty="0" smtClean="0">
                <a:latin typeface="Colonna MT" pitchFamily="82" charset="0"/>
              </a:rPr>
              <a:t>The team   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1302"/>
            <a:ext cx="5181601" cy="354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093" y="3236502"/>
            <a:ext cx="30957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     </a:t>
            </a:r>
            <a:r>
              <a:rPr lang="en-US" sz="2800" dirty="0" err="1" smtClean="0"/>
              <a:t>E.M.Friedlander</a:t>
            </a:r>
            <a:r>
              <a:rPr lang="en-US" sz="2800" dirty="0" smtClean="0"/>
              <a:t> </a:t>
            </a:r>
          </a:p>
          <a:p>
            <a:r>
              <a:rPr lang="en-US" sz="1400" dirty="0" smtClean="0"/>
              <a:t>        </a:t>
            </a:r>
            <a:r>
              <a:rPr lang="en-US" sz="1400" dirty="0"/>
              <a:t>(</a:t>
            </a:r>
            <a:r>
              <a:rPr lang="en-US" sz="1400" dirty="0" smtClean="0"/>
              <a:t>Head </a:t>
            </a:r>
            <a:r>
              <a:rPr lang="en-US" sz="1400" dirty="0"/>
              <a:t>of the </a:t>
            </a:r>
            <a:r>
              <a:rPr lang="en-US" sz="1400" dirty="0" smtClean="0"/>
              <a:t>lab.   from 1958-1975</a:t>
            </a:r>
            <a:r>
              <a:rPr lang="en-US" sz="1400" dirty="0"/>
              <a:t>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83" y="4232513"/>
            <a:ext cx="1914341" cy="23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16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rgbClr val="FF0000"/>
                </a:solidFill>
              </a:rPr>
              <a:t>1956 - 1960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The </a:t>
            </a:r>
            <a:r>
              <a:rPr lang="en-US" sz="3100" dirty="0"/>
              <a:t>first experiments were on emulsions flown on</a:t>
            </a:r>
            <a:r>
              <a:rPr lang="en-US" dirty="0"/>
              <a:t> </a:t>
            </a:r>
            <a:r>
              <a:rPr lang="en-US" sz="3100" dirty="0"/>
              <a:t>balloons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2578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3000" dirty="0" smtClean="0">
                <a:latin typeface="Kozuka Gothic Pro H" pitchFamily="34" charset="-128"/>
                <a:ea typeface="Kozuka Gothic Pro H" pitchFamily="34" charset="-128"/>
              </a:rPr>
              <a:t>Tasks</a:t>
            </a:r>
            <a:r>
              <a:rPr lang="en-US" sz="3000" dirty="0" smtClean="0"/>
              <a:t>: </a:t>
            </a:r>
            <a:r>
              <a:rPr lang="en-US" sz="2200" dirty="0" smtClean="0"/>
              <a:t>Study of high energy nuclear interactions  (collision mean free path, - </a:t>
            </a:r>
            <a:r>
              <a:rPr lang="en-US" sz="2200" dirty="0" err="1" smtClean="0"/>
              <a:t>anomalons</a:t>
            </a:r>
            <a:r>
              <a:rPr lang="en-US" sz="2200" dirty="0" smtClean="0"/>
              <a:t>- ,  </a:t>
            </a:r>
            <a:r>
              <a:rPr lang="en-US" sz="2200" dirty="0" err="1" smtClean="0"/>
              <a:t>trasverse</a:t>
            </a:r>
            <a:r>
              <a:rPr lang="en-US" sz="2200" dirty="0" smtClean="0"/>
              <a:t>  momenta, </a:t>
            </a:r>
            <a:r>
              <a:rPr lang="en-US" sz="2200" dirty="0"/>
              <a:t>angular distributions </a:t>
            </a:r>
            <a:r>
              <a:rPr lang="en-US" sz="2200" dirty="0" smtClean="0"/>
              <a:t>, models of interaction, study of secondary stars, etc.)</a:t>
            </a:r>
            <a:endParaRPr lang="en-US" sz="2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24173"/>
            <a:ext cx="2851521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31662"/>
            <a:ext cx="2971800" cy="3497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50292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 err="1" smtClean="0"/>
              <a:t>baloon</a:t>
            </a:r>
            <a:r>
              <a:rPr lang="en-US" sz="2400" dirty="0" smtClean="0"/>
              <a:t> ready for the ascent in the           Sardinia area, July 1953</a:t>
            </a:r>
            <a:endParaRPr lang="en-US" dirty="0" smtClean="0"/>
          </a:p>
          <a:p>
            <a:r>
              <a:rPr lang="en-US" sz="1200" dirty="0" smtClean="0"/>
              <a:t>For the first time emulsion stacks were made of stripped emulsions bound together between thick glass plates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20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1960-1970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95411" y="3657600"/>
            <a:ext cx="639873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JINR  -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Syncrofazotron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,  protons of 9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CERN – PS,  p</a:t>
            </a:r>
            <a:r>
              <a:rPr lang="en-US" sz="2000" dirty="0" smtClean="0">
                <a:latin typeface="+mj-lt"/>
              </a:rPr>
              <a:t>roton of 28 </a:t>
            </a:r>
            <a:r>
              <a:rPr lang="en-US" sz="2000" dirty="0" err="1" smtClean="0">
                <a:latin typeface="+mj-lt"/>
              </a:rPr>
              <a:t>GeV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Arial" pitchFamily="34" charset="0"/>
              </a:rPr>
              <a:t>CERN – ISR, first hadron collider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Arial" pitchFamily="34" charset="0"/>
              </a:rPr>
              <a:t>FNAL  - </a:t>
            </a:r>
            <a:r>
              <a:rPr lang="en-US" sz="2000" dirty="0" err="1" smtClean="0">
                <a:latin typeface="+mj-lt"/>
                <a:cs typeface="Arial" pitchFamily="34" charset="0"/>
              </a:rPr>
              <a:t>Tevatron</a:t>
            </a:r>
            <a:r>
              <a:rPr lang="en-US" sz="2000" dirty="0" smtClean="0">
                <a:latin typeface="+mj-lt"/>
                <a:cs typeface="Arial" pitchFamily="34" charset="0"/>
              </a:rPr>
              <a:t>, protons of 200 </a:t>
            </a:r>
            <a:r>
              <a:rPr lang="en-US" sz="2000" dirty="0" err="1" smtClean="0">
                <a:latin typeface="+mj-lt"/>
                <a:cs typeface="Arial" pitchFamily="34" charset="0"/>
              </a:rPr>
              <a:t>GeV</a:t>
            </a:r>
            <a:r>
              <a:rPr lang="en-US" sz="2000" dirty="0" smtClean="0">
                <a:latin typeface="+mj-lt"/>
                <a:cs typeface="Arial" pitchFamily="34" charset="0"/>
              </a:rPr>
              <a:t>, 300 </a:t>
            </a:r>
            <a:r>
              <a:rPr lang="en-US" sz="2000" dirty="0" err="1" smtClean="0">
                <a:latin typeface="+mj-lt"/>
                <a:cs typeface="Arial" pitchFamily="34" charset="0"/>
              </a:rPr>
              <a:t>GeV</a:t>
            </a:r>
            <a:r>
              <a:rPr lang="en-US" sz="2000" dirty="0" smtClean="0">
                <a:latin typeface="+mj-lt"/>
                <a:cs typeface="Arial" pitchFamily="34" charset="0"/>
              </a:rPr>
              <a:t> and 400 </a:t>
            </a:r>
            <a:r>
              <a:rPr lang="en-US" sz="2000" dirty="0" err="1" smtClean="0">
                <a:latin typeface="+mj-lt"/>
                <a:cs typeface="Arial" pitchFamily="34" charset="0"/>
              </a:rPr>
              <a:t>GeV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Arial" pitchFamily="34" charset="0"/>
              </a:rPr>
              <a:t>PROTVINO -   Accelerator, protons of 70 </a:t>
            </a:r>
            <a:r>
              <a:rPr lang="en-US" sz="2000" dirty="0" err="1" smtClean="0">
                <a:latin typeface="+mj-lt"/>
                <a:cs typeface="Arial" pitchFamily="34" charset="0"/>
              </a:rPr>
              <a:t>GeV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411" y="1519868"/>
            <a:ext cx="6653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Extended study of interactions of different nuclei from accelerators beams in nuclear emulsions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3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64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1970-1978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IK-6 </a:t>
            </a:r>
            <a:r>
              <a:rPr lang="en-US" sz="2000" dirty="0" err="1" smtClean="0"/>
              <a:t>Intercosmos</a:t>
            </a:r>
            <a:r>
              <a:rPr lang="en-US" sz="2000" dirty="0" smtClean="0"/>
              <a:t> satellite had a stack of 45 l emulsion on board</a:t>
            </a:r>
            <a:endParaRPr lang="en-US" sz="2000" dirty="0"/>
          </a:p>
        </p:txBody>
      </p:sp>
      <p:pic>
        <p:nvPicPr>
          <p:cNvPr id="15362" name="Picture 2" descr="C:\Users\Maria\Desktop\IK-6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4" y="4064555"/>
            <a:ext cx="2827692" cy="24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aria\Desktop\IK-6_energiya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0" y="1409735"/>
            <a:ext cx="3276600" cy="24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12" y="1268107"/>
            <a:ext cx="3014640" cy="26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8644" y="4064555"/>
            <a:ext cx="4831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1, 4 track spark </a:t>
            </a:r>
            <a:r>
              <a:rPr lang="en-US" dirty="0" smtClean="0"/>
              <a:t>chambers       2 </a:t>
            </a:r>
            <a:r>
              <a:rPr lang="en-US" dirty="0"/>
              <a:t>emulsion stack</a:t>
            </a:r>
          </a:p>
          <a:p>
            <a:r>
              <a:rPr lang="en-US" dirty="0"/>
              <a:t>3 horizontal emulsion </a:t>
            </a:r>
            <a:r>
              <a:rPr lang="en-US" dirty="0" smtClean="0"/>
              <a:t>sheets      5</a:t>
            </a:r>
            <a:r>
              <a:rPr lang="en-US" dirty="0"/>
              <a:t>, 7 scintillators</a:t>
            </a:r>
          </a:p>
          <a:p>
            <a:r>
              <a:rPr lang="en-US" dirty="0"/>
              <a:t>6 Ionization </a:t>
            </a:r>
            <a:r>
              <a:rPr lang="en-US" dirty="0" smtClean="0"/>
              <a:t>calorimeter       8 </a:t>
            </a:r>
            <a:r>
              <a:rPr lang="en-US" dirty="0"/>
              <a:t>PM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7664" y="4987885"/>
            <a:ext cx="5273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scanned for mini electron positron showers and traced them back until we fond their origin - the interaction of nuclei. In five events </a:t>
            </a:r>
            <a:r>
              <a:rPr lang="en-US" dirty="0" smtClean="0"/>
              <a:t>selected </a:t>
            </a:r>
            <a:r>
              <a:rPr lang="en-US" dirty="0"/>
              <a:t>for analysis, as a result of 67 interaction, we determined the mean multiplicity 3.3+-0.7. The energy of the primaries was evaluated as above 1 </a:t>
            </a:r>
            <a:r>
              <a:rPr lang="en-US" dirty="0" err="1"/>
              <a:t>TeV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9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1975-1990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Collaboration of laboratories of nuclear </a:t>
            </a:r>
            <a:r>
              <a:rPr lang="en-US" sz="3600" dirty="0"/>
              <a:t>emulsion </a:t>
            </a:r>
            <a:r>
              <a:rPr lang="en-US" sz="3600" dirty="0" smtClean="0"/>
              <a:t>members of  </a:t>
            </a:r>
            <a:r>
              <a:rPr lang="en-US" sz="3600" dirty="0"/>
              <a:t>JINR – </a:t>
            </a:r>
            <a:r>
              <a:rPr lang="en-US" sz="3600" dirty="0" err="1"/>
              <a:t>Dubna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Inelastic interactions of  12-C nuclei with  with nuclear emulsions at 50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</a:t>
            </a:r>
          </a:p>
          <a:p>
            <a:pPr marL="0" indent="0">
              <a:buNone/>
            </a:pPr>
            <a:r>
              <a:rPr lang="en-US" sz="1600" b="1" dirty="0" smtClean="0"/>
              <a:t>Observation </a:t>
            </a:r>
            <a:r>
              <a:rPr lang="en-US" sz="1600" b="1" dirty="0"/>
              <a:t>of a collective flow in22Ne collisions with Ag(Br) emulsion nuclei at 4.1 A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</a:t>
            </a:r>
          </a:p>
          <a:p>
            <a:pPr marL="0" indent="0">
              <a:buNone/>
            </a:pPr>
            <a:r>
              <a:rPr lang="en-US" sz="1600" b="1" dirty="0"/>
              <a:t>Interaction mean free path in nuclear emulsion of fragments of 22Ne nuclei </a:t>
            </a:r>
            <a:r>
              <a:rPr lang="en-US" sz="1600" b="1" dirty="0" err="1" smtClean="0"/>
              <a:t>witn</a:t>
            </a:r>
            <a:r>
              <a:rPr lang="en-US" sz="1600" b="1" dirty="0" smtClean="0"/>
              <a:t> momentum 4.1 A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 and the problem of </a:t>
            </a:r>
            <a:r>
              <a:rPr lang="en-US" sz="1600" b="1" dirty="0" err="1" smtClean="0"/>
              <a:t>anomalons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Fragmentation of </a:t>
            </a:r>
            <a:r>
              <a:rPr lang="en-US" sz="1600" b="1" baseline="30000" dirty="0"/>
              <a:t>22</a:t>
            </a:r>
            <a:r>
              <a:rPr lang="en-US" sz="1600" b="1" dirty="0"/>
              <a:t>Ne in emulsion at 4.1A </a:t>
            </a:r>
            <a:r>
              <a:rPr lang="en-US" sz="1600" b="1" dirty="0" err="1"/>
              <a:t>GeV</a:t>
            </a:r>
            <a:r>
              <a:rPr lang="en-US" sz="1600" b="1" dirty="0"/>
              <a:t>/c</a:t>
            </a:r>
          </a:p>
          <a:p>
            <a:pPr marL="0" indent="0">
              <a:buNone/>
            </a:pPr>
            <a:r>
              <a:rPr lang="en-US" sz="1600" b="1" dirty="0"/>
              <a:t>Some peculiarities of sideward flow of particles in </a:t>
            </a:r>
            <a:r>
              <a:rPr lang="en-US" sz="1600" b="1" baseline="30000" dirty="0"/>
              <a:t>22</a:t>
            </a:r>
            <a:r>
              <a:rPr lang="en-US" sz="1600" b="1" dirty="0"/>
              <a:t>Ne collisions with emulsion nuclei at 4.1A </a:t>
            </a:r>
            <a:r>
              <a:rPr lang="en-US" sz="1600" b="1" dirty="0" err="1"/>
              <a:t>GeV</a:t>
            </a:r>
            <a:r>
              <a:rPr lang="en-US" sz="1600" b="1" dirty="0"/>
              <a:t>/c </a:t>
            </a:r>
            <a:r>
              <a:rPr lang="en-US" sz="1600" b="1" dirty="0" smtClean="0"/>
              <a:t>						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                                   Tea break				</a:t>
            </a:r>
            <a:r>
              <a:rPr lang="en-US" sz="1600" dirty="0" err="1" smtClean="0"/>
              <a:t>K.D.Tolstov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200" dirty="0" smtClean="0"/>
              <a:t>                                                                                                              head of the emulsion group of high energy laboratory JINR</a:t>
            </a:r>
          </a:p>
          <a:p>
            <a:pPr lvl="8"/>
            <a:r>
              <a:rPr lang="en-US" sz="400" dirty="0" smtClean="0"/>
              <a:t>				</a:t>
            </a:r>
            <a:endParaRPr lang="en-US" sz="400" dirty="0"/>
          </a:p>
        </p:txBody>
      </p:sp>
      <p:pic>
        <p:nvPicPr>
          <p:cNvPr id="18434" name="Picture 2" descr="D:\TUNKA\SCAN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90700"/>
            <a:ext cx="3700462" cy="24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UNKA\SCAN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4711"/>
            <a:ext cx="2286000" cy="21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of the Emulsion Committee JINR</a:t>
            </a:r>
            <a:br>
              <a:rPr lang="en-US" dirty="0" smtClean="0"/>
            </a:br>
            <a:r>
              <a:rPr lang="en-US" sz="2700" dirty="0" smtClean="0">
                <a:latin typeface="Bodoni MT Condensed" pitchFamily="18" charset="0"/>
              </a:rPr>
              <a:t>Picture taken in </a:t>
            </a:r>
            <a:r>
              <a:rPr lang="en-US" sz="2700" dirty="0" smtClean="0">
                <a:latin typeface="Bodoni MT Condensed" pitchFamily="18" charset="0"/>
              </a:rPr>
              <a:t>front of the International </a:t>
            </a:r>
            <a:r>
              <a:rPr lang="en-US" sz="2700" dirty="0">
                <a:latin typeface="Bodoni MT Condensed" pitchFamily="18" charset="0"/>
              </a:rPr>
              <a:t>C</a:t>
            </a:r>
            <a:r>
              <a:rPr lang="en-US" sz="2700" dirty="0" smtClean="0">
                <a:latin typeface="Bodoni MT Condensed" pitchFamily="18" charset="0"/>
              </a:rPr>
              <a:t>onference </a:t>
            </a:r>
            <a:r>
              <a:rPr lang="en-US" sz="2700" dirty="0" smtClean="0">
                <a:latin typeface="Bodoni MT Condensed" pitchFamily="18" charset="0"/>
              </a:rPr>
              <a:t>Hall in </a:t>
            </a:r>
            <a:r>
              <a:rPr lang="en-US" sz="2700" dirty="0" err="1" smtClean="0">
                <a:latin typeface="Bodoni MT Condensed" pitchFamily="18" charset="0"/>
              </a:rPr>
              <a:t>Dubna</a:t>
            </a:r>
            <a:endParaRPr lang="en-US" sz="2700" dirty="0">
              <a:latin typeface="Bodoni MT Condensed" pitchFamily="18" charset="0"/>
            </a:endParaRPr>
          </a:p>
        </p:txBody>
      </p:sp>
      <p:pic>
        <p:nvPicPr>
          <p:cNvPr id="4" name="Picture 2" descr="D:\TUNKA\SCAN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1295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684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Bucharest emulsion group along the time</vt:lpstr>
      <vt:lpstr>I share these thoughts </vt:lpstr>
      <vt:lpstr>PowerPoint Presentation</vt:lpstr>
      <vt:lpstr> The laboratory of cosmic rays was one of the laboratories  of the  Institute of Atomic Physics , which was created in 1956</vt:lpstr>
      <vt:lpstr> 1956 - 1960 The first experiments were on emulsions flown on balloons </vt:lpstr>
      <vt:lpstr>1960-1970</vt:lpstr>
      <vt:lpstr> 1970-1978  IK-6 Intercosmos satellite had a stack of 45 l emulsion on board</vt:lpstr>
      <vt:lpstr>1975-1990 Collaboration of laboratories of nuclear emulsion members of  JINR – Dubna</vt:lpstr>
      <vt:lpstr>Meeting of the Emulsion Committee JINR Picture taken in front of the International Conference Hall in Dubna</vt:lpstr>
      <vt:lpstr>1990 - 2000 EMU-01 collaboration 100 scientists, 20 institutions and 12 countries </vt:lpstr>
      <vt:lpstr>1995-2002 Project  Cascade (ERAU – Florida, LBL-Berkeley, Philipps-University Marburg, ISS-Bucharest)</vt:lpstr>
      <vt:lpstr>2002   -  2013 Becquerel  Project  JINR  ( Dubna )</vt:lpstr>
      <vt:lpstr>Institute of Space Science – Bucharest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Emulsion group along the tima</dc:title>
  <dc:creator>m</dc:creator>
  <cp:lastModifiedBy>m</cp:lastModifiedBy>
  <cp:revision>79</cp:revision>
  <dcterms:created xsi:type="dcterms:W3CDTF">2013-10-13T19:23:35Z</dcterms:created>
  <dcterms:modified xsi:type="dcterms:W3CDTF">2014-02-03T17:05:40Z</dcterms:modified>
</cp:coreProperties>
</file>